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32B9AF7A-CA78-41EA-B7CD-B7747F6BB7D4}" type="datetimeFigureOut">
              <a:rPr lang="fr-FR" smtClean="0"/>
              <a:t>30/03/2019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806382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2B9AF7A-CA78-41EA-B7CD-B7747F6BB7D4}" type="datetimeFigureOut">
              <a:rPr lang="fr-FR" smtClean="0"/>
              <a:t>30/03/2019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3265308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2B9AF7A-CA78-41EA-B7CD-B7747F6BB7D4}" type="datetimeFigureOut">
              <a:rPr lang="fr-FR" smtClean="0"/>
              <a:t>30/03/2019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2006593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2B9AF7A-CA78-41EA-B7CD-B7747F6BB7D4}" type="datetimeFigureOut">
              <a:rPr lang="fr-FR" smtClean="0"/>
              <a:t>30/03/2019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3324498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32B9AF7A-CA78-41EA-B7CD-B7747F6BB7D4}" type="datetimeFigureOut">
              <a:rPr lang="fr-FR" smtClean="0"/>
              <a:t>30/03/2019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328956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2B9AF7A-CA78-41EA-B7CD-B7747F6BB7D4}" type="datetimeFigureOut">
              <a:rPr lang="fr-FR" smtClean="0"/>
              <a:t>30/03/2019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3438724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2B9AF7A-CA78-41EA-B7CD-B7747F6BB7D4}" type="datetimeFigureOut">
              <a:rPr lang="fr-FR" smtClean="0"/>
              <a:t>30/03/2019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359001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32B9AF7A-CA78-41EA-B7CD-B7747F6BB7D4}" type="datetimeFigureOut">
              <a:rPr lang="fr-FR" smtClean="0"/>
              <a:t>30/03/2019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2283179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2B9AF7A-CA78-41EA-B7CD-B7747F6BB7D4}" type="datetimeFigureOut">
              <a:rPr lang="fr-FR" smtClean="0"/>
              <a:t>30/03/2019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2422576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32B9AF7A-CA78-41EA-B7CD-B7747F6BB7D4}" type="datetimeFigureOut">
              <a:rPr lang="fr-FR" smtClean="0"/>
              <a:t>30/03/2019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3774448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32B9AF7A-CA78-41EA-B7CD-B7747F6BB7D4}" type="datetimeFigureOut">
              <a:rPr lang="fr-FR" smtClean="0"/>
              <a:t>30/03/2019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00C7516-9A6B-47C0-9E39-FE92CD885F76}" type="slidenum">
              <a:rPr lang="fr-FR" smtClean="0"/>
              <a:t>‹N°›</a:t>
            </a:fld>
            <a:endParaRPr lang="fr-FR"/>
          </a:p>
        </p:txBody>
      </p:sp>
    </p:spTree>
    <p:extLst>
      <p:ext uri="{BB962C8B-B14F-4D97-AF65-F5344CB8AC3E}">
        <p14:creationId xmlns:p14="http://schemas.microsoft.com/office/powerpoint/2010/main" val="330071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9AF7A-CA78-41EA-B7CD-B7747F6BB7D4}" type="datetimeFigureOut">
              <a:rPr lang="fr-FR" smtClean="0"/>
              <a:t>30/03/2019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C7516-9A6B-47C0-9E39-FE92CD885F76}" type="slidenum">
              <a:rPr lang="fr-FR" smtClean="0"/>
              <a:t>‹N°›</a:t>
            </a:fld>
            <a:endParaRPr lang="fr-FR"/>
          </a:p>
        </p:txBody>
      </p:sp>
    </p:spTree>
    <p:extLst>
      <p:ext uri="{BB962C8B-B14F-4D97-AF65-F5344CB8AC3E}">
        <p14:creationId xmlns:p14="http://schemas.microsoft.com/office/powerpoint/2010/main" val="1617291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679502" y="1903571"/>
            <a:ext cx="2589212" cy="409071"/>
          </a:xfrm>
        </p:spPr>
        <p:txBody>
          <a:bodyPr>
            <a:normAutofit lnSpcReduction="10000"/>
          </a:bodyPr>
          <a:lstStyle/>
          <a:p>
            <a:r>
              <a:rPr lang="fr-FR" dirty="0" smtClean="0"/>
              <a:t>Schéma</a:t>
            </a:r>
            <a:r>
              <a:rPr lang="fr-FR" dirty="0"/>
              <a:t> </a:t>
            </a:r>
            <a:r>
              <a:rPr lang="fr-FR" dirty="0" smtClean="0"/>
              <a:t>électrique</a:t>
            </a:r>
            <a:endParaRPr lang="fr-FR" dirty="0"/>
          </a:p>
        </p:txBody>
      </p:sp>
      <p:sp>
        <p:nvSpPr>
          <p:cNvPr id="12" name="Titre 1"/>
          <p:cNvSpPr>
            <a:spLocks noGrp="1"/>
          </p:cNvSpPr>
          <p:nvPr>
            <p:ph type="title"/>
          </p:nvPr>
        </p:nvSpPr>
        <p:spPr>
          <a:xfrm>
            <a:off x="709292" y="107961"/>
            <a:ext cx="11042630" cy="1521164"/>
          </a:xfrm>
        </p:spPr>
        <p:txBody>
          <a:bodyPr>
            <a:noAutofit/>
          </a:bodyPr>
          <a:lstStyle/>
          <a:p>
            <a:r>
              <a:rPr lang="fr-FR" sz="1600" b="1" u="sng" dirty="0"/>
              <a:t>Défi 9</a:t>
            </a:r>
            <a:r>
              <a:rPr lang="fr-FR" sz="1600" b="1" u="sng" dirty="0" smtClean="0"/>
              <a:t> </a:t>
            </a:r>
            <a:r>
              <a:rPr lang="fr-FR" sz="1600" b="1" u="sng" dirty="0"/>
              <a:t>: </a:t>
            </a:r>
            <a:r>
              <a:rPr lang="fr-FR" sz="1600" b="1" u="sng" dirty="0" smtClean="0"/>
              <a:t/>
            </a:r>
            <a:br>
              <a:rPr lang="fr-FR" sz="1600" b="1" u="sng" dirty="0" smtClean="0"/>
            </a:br>
            <a:r>
              <a:rPr lang="fr-FR" sz="600" dirty="0"/>
              <a:t/>
            </a:r>
            <a:br>
              <a:rPr lang="fr-FR" sz="600" dirty="0"/>
            </a:br>
            <a:r>
              <a:rPr lang="fr-FR" sz="600" dirty="0" smtClean="0"/>
              <a:t/>
            </a:r>
            <a:br>
              <a:rPr lang="fr-FR" sz="600" dirty="0" smtClean="0"/>
            </a:br>
            <a:r>
              <a:rPr lang="fr-FR" sz="1600" dirty="0">
                <a:cs typeface="Arial" panose="020B0604020202020204" pitchFamily="34" charset="0"/>
              </a:rPr>
              <a:t>Lorsque j’appuie sur le </a:t>
            </a:r>
            <a:r>
              <a:rPr lang="fr-FR" sz="1600" b="1" dirty="0">
                <a:solidFill>
                  <a:srgbClr val="00B050"/>
                </a:solidFill>
                <a:cs typeface="Arial" panose="020B0604020202020204" pitchFamily="34" charset="0"/>
              </a:rPr>
              <a:t>bouton poussoir </a:t>
            </a:r>
            <a:r>
              <a:rPr lang="fr-FR" sz="1600" b="1" dirty="0" smtClean="0">
                <a:solidFill>
                  <a:srgbClr val="00B050"/>
                </a:solidFill>
                <a:cs typeface="Arial" panose="020B0604020202020204" pitchFamily="34" charset="0"/>
              </a:rPr>
              <a:t>vert</a:t>
            </a:r>
            <a:r>
              <a:rPr lang="fr-FR" sz="1600" dirty="0" smtClean="0">
                <a:cs typeface="Arial" panose="020B0604020202020204" pitchFamily="34" charset="0"/>
              </a:rPr>
              <a:t>, </a:t>
            </a:r>
            <a:r>
              <a:rPr lang="fr-FR" sz="1600" dirty="0">
                <a:cs typeface="Arial" panose="020B0604020202020204" pitchFamily="34" charset="0"/>
              </a:rPr>
              <a:t>j’entends la sirène de la </a:t>
            </a:r>
            <a:r>
              <a:rPr lang="fr-FR" sz="1600" dirty="0" smtClean="0">
                <a:cs typeface="Arial" panose="020B0604020202020204" pitchFamily="34" charset="0"/>
              </a:rPr>
              <a:t>gendarmerie </a:t>
            </a:r>
            <a:r>
              <a:rPr lang="fr-FR" sz="1600" dirty="0">
                <a:cs typeface="Arial" panose="020B0604020202020204" pitchFamily="34" charset="0"/>
              </a:rPr>
              <a:t>et la DEL bleue clignote. </a:t>
            </a:r>
            <a:r>
              <a:rPr lang="fr-FR" sz="1600" dirty="0" smtClean="0">
                <a:cs typeface="Arial" panose="020B0604020202020204" pitchFamily="34" charset="0"/>
              </a:rPr>
              <a:t/>
            </a:r>
            <a:br>
              <a:rPr lang="fr-FR" sz="1600" dirty="0" smtClean="0">
                <a:cs typeface="Arial" panose="020B0604020202020204" pitchFamily="34" charset="0"/>
              </a:rPr>
            </a:br>
            <a:r>
              <a:rPr lang="fr-FR" sz="1600" dirty="0" smtClean="0">
                <a:cs typeface="Arial" panose="020B0604020202020204" pitchFamily="34" charset="0"/>
              </a:rPr>
              <a:t>Lorsque </a:t>
            </a:r>
            <a:r>
              <a:rPr lang="fr-FR" sz="1600" dirty="0">
                <a:cs typeface="Arial" panose="020B0604020202020204" pitchFamily="34" charset="0"/>
              </a:rPr>
              <a:t>j’appuie sur le </a:t>
            </a:r>
            <a:r>
              <a:rPr lang="fr-FR" sz="1600" b="1" dirty="0">
                <a:solidFill>
                  <a:schemeClr val="accent1">
                    <a:lumMod val="75000"/>
                  </a:schemeClr>
                </a:solidFill>
                <a:cs typeface="Arial" panose="020B0604020202020204" pitchFamily="34" charset="0"/>
              </a:rPr>
              <a:t>bouton poussoir </a:t>
            </a:r>
            <a:r>
              <a:rPr lang="fr-FR" sz="1600" b="1" dirty="0" smtClean="0">
                <a:solidFill>
                  <a:schemeClr val="accent1">
                    <a:lumMod val="75000"/>
                  </a:schemeClr>
                </a:solidFill>
                <a:cs typeface="Arial" panose="020B0604020202020204" pitchFamily="34" charset="0"/>
              </a:rPr>
              <a:t>bleu</a:t>
            </a:r>
            <a:r>
              <a:rPr lang="fr-FR" sz="1600" dirty="0" smtClean="0">
                <a:cs typeface="Arial" panose="020B0604020202020204" pitchFamily="34" charset="0"/>
              </a:rPr>
              <a:t>, </a:t>
            </a:r>
            <a:r>
              <a:rPr lang="fr-FR" sz="1600" dirty="0">
                <a:cs typeface="Arial" panose="020B0604020202020204" pitchFamily="34" charset="0"/>
              </a:rPr>
              <a:t>j’entends la sirène de la Police et la DEL bleue clignote.</a:t>
            </a:r>
            <a:br>
              <a:rPr lang="fr-FR" sz="1600" dirty="0">
                <a:cs typeface="Arial" panose="020B0604020202020204" pitchFamily="34" charset="0"/>
              </a:rPr>
            </a:br>
            <a:r>
              <a:rPr lang="fr-FR" sz="1600" dirty="0">
                <a:cs typeface="Arial" panose="020B0604020202020204" pitchFamily="34" charset="0"/>
              </a:rPr>
              <a:t>Lorsque j’appuie sur le </a:t>
            </a:r>
            <a:r>
              <a:rPr lang="fr-FR" sz="1600" b="1" dirty="0">
                <a:solidFill>
                  <a:srgbClr val="FF0000"/>
                </a:solidFill>
                <a:cs typeface="Arial" panose="020B0604020202020204" pitchFamily="34" charset="0"/>
              </a:rPr>
              <a:t>bouton poussoir </a:t>
            </a:r>
            <a:r>
              <a:rPr lang="fr-FR" sz="1600" b="1" dirty="0" smtClean="0">
                <a:solidFill>
                  <a:srgbClr val="FF0000"/>
                </a:solidFill>
                <a:cs typeface="Arial" panose="020B0604020202020204" pitchFamily="34" charset="0"/>
              </a:rPr>
              <a:t>rouge</a:t>
            </a:r>
            <a:r>
              <a:rPr lang="fr-FR" sz="1600" dirty="0" smtClean="0">
                <a:cs typeface="Arial" panose="020B0604020202020204" pitchFamily="34" charset="0"/>
              </a:rPr>
              <a:t>, </a:t>
            </a:r>
            <a:r>
              <a:rPr lang="fr-FR" sz="1600" dirty="0">
                <a:cs typeface="Arial" panose="020B0604020202020204" pitchFamily="34" charset="0"/>
              </a:rPr>
              <a:t>j’entends la sirène </a:t>
            </a:r>
            <a:r>
              <a:rPr lang="fr-FR" sz="1600" dirty="0" smtClean="0">
                <a:cs typeface="Arial" panose="020B0604020202020204" pitchFamily="34" charset="0"/>
              </a:rPr>
              <a:t>des pompiers et </a:t>
            </a:r>
            <a:r>
              <a:rPr lang="fr-FR" sz="1600" dirty="0">
                <a:cs typeface="Arial" panose="020B0604020202020204" pitchFamily="34" charset="0"/>
              </a:rPr>
              <a:t>la DEL </a:t>
            </a:r>
            <a:r>
              <a:rPr lang="fr-FR" sz="1600" dirty="0" smtClean="0">
                <a:cs typeface="Arial" panose="020B0604020202020204" pitchFamily="34" charset="0"/>
              </a:rPr>
              <a:t>rouge </a:t>
            </a:r>
            <a:r>
              <a:rPr lang="fr-FR" sz="1600" dirty="0">
                <a:cs typeface="Arial" panose="020B0604020202020204" pitchFamily="34" charset="0"/>
              </a:rPr>
              <a:t>clignote.</a:t>
            </a:r>
            <a:br>
              <a:rPr lang="fr-FR" sz="1600" dirty="0">
                <a:cs typeface="Arial" panose="020B0604020202020204" pitchFamily="34" charset="0"/>
              </a:rPr>
            </a:br>
            <a:r>
              <a:rPr lang="fr-FR" sz="1600" dirty="0">
                <a:cs typeface="Arial" panose="020B0604020202020204" pitchFamily="34" charset="0"/>
              </a:rPr>
              <a:t>Lorsque j’appuie sur le </a:t>
            </a:r>
            <a:r>
              <a:rPr lang="fr-FR" sz="1600" b="1" dirty="0">
                <a:solidFill>
                  <a:schemeClr val="accent4"/>
                </a:solidFill>
                <a:cs typeface="Arial" panose="020B0604020202020204" pitchFamily="34" charset="0"/>
              </a:rPr>
              <a:t>bouton poussoir </a:t>
            </a:r>
            <a:r>
              <a:rPr lang="fr-FR" sz="1600" b="1" dirty="0" smtClean="0">
                <a:solidFill>
                  <a:schemeClr val="accent4"/>
                </a:solidFill>
                <a:cs typeface="Arial" panose="020B0604020202020204" pitchFamily="34" charset="0"/>
              </a:rPr>
              <a:t>jaune</a:t>
            </a:r>
            <a:r>
              <a:rPr lang="fr-FR" sz="1600" dirty="0" smtClean="0">
                <a:cs typeface="Arial" panose="020B0604020202020204" pitchFamily="34" charset="0"/>
              </a:rPr>
              <a:t>, </a:t>
            </a:r>
            <a:r>
              <a:rPr lang="fr-FR" sz="1600" dirty="0">
                <a:cs typeface="Arial" panose="020B0604020202020204" pitchFamily="34" charset="0"/>
              </a:rPr>
              <a:t>j’entends la sirène de </a:t>
            </a:r>
            <a:r>
              <a:rPr lang="fr-FR" sz="1600" dirty="0" smtClean="0">
                <a:cs typeface="Arial" panose="020B0604020202020204" pitchFamily="34" charset="0"/>
              </a:rPr>
              <a:t>l’ambulance et les </a:t>
            </a:r>
            <a:r>
              <a:rPr lang="fr-FR" sz="1600" dirty="0">
                <a:cs typeface="Arial" panose="020B0604020202020204" pitchFamily="34" charset="0"/>
              </a:rPr>
              <a:t>DEL </a:t>
            </a:r>
            <a:r>
              <a:rPr lang="fr-FR" sz="1600" dirty="0" smtClean="0">
                <a:cs typeface="Arial" panose="020B0604020202020204" pitchFamily="34" charset="0"/>
              </a:rPr>
              <a:t>rouge et jaune clignotent.</a:t>
            </a:r>
            <a:br>
              <a:rPr lang="fr-FR" sz="1600" dirty="0" smtClean="0">
                <a:cs typeface="Arial" panose="020B0604020202020204" pitchFamily="34" charset="0"/>
              </a:rPr>
            </a:br>
            <a:r>
              <a:rPr lang="fr-FR" sz="1600" dirty="0">
                <a:cs typeface="Arial" panose="020B0604020202020204" pitchFamily="34" charset="0"/>
              </a:rPr>
              <a:t>Lorsque j’appuie sur le bouton poussoir relié à la broche </a:t>
            </a:r>
            <a:r>
              <a:rPr lang="fr-FR" sz="1600" dirty="0" smtClean="0">
                <a:cs typeface="Arial" panose="020B0604020202020204" pitchFamily="34" charset="0"/>
              </a:rPr>
              <a:t>8, je vois un </a:t>
            </a:r>
            <a:r>
              <a:rPr lang="fr-FR" sz="1600" dirty="0" err="1" smtClean="0">
                <a:cs typeface="Arial" panose="020B0604020202020204" pitchFamily="34" charset="0"/>
              </a:rPr>
              <a:t>chenillard</a:t>
            </a:r>
            <a:r>
              <a:rPr lang="fr-FR" sz="1600" dirty="0" smtClean="0">
                <a:cs typeface="Arial" panose="020B0604020202020204" pitchFamily="34" charset="0"/>
              </a:rPr>
              <a:t> sur les 5 DEL.</a:t>
            </a:r>
            <a:endParaRPr lang="fr-FR" sz="1600" dirty="0">
              <a:latin typeface="+mn-lt"/>
              <a:cs typeface="Arial" panose="020B0604020202020204" pitchFamily="34" charset="0"/>
            </a:endParaRPr>
          </a:p>
        </p:txBody>
      </p:sp>
      <p:sp>
        <p:nvSpPr>
          <p:cNvPr id="14" name="Espace réservé du texte 2"/>
          <p:cNvSpPr>
            <a:spLocks noGrp="1"/>
          </p:cNvSpPr>
          <p:nvPr>
            <p:ph type="body" idx="1"/>
          </p:nvPr>
        </p:nvSpPr>
        <p:spPr>
          <a:xfrm>
            <a:off x="8259471" y="1854189"/>
            <a:ext cx="1450283" cy="507833"/>
          </a:xfrm>
        </p:spPr>
        <p:txBody>
          <a:bodyPr/>
          <a:lstStyle/>
          <a:p>
            <a:r>
              <a:rPr lang="fr-FR" dirty="0" smtClean="0"/>
              <a:t>Vidéo</a:t>
            </a:r>
            <a:endParaRPr lang="fr-FR" dirty="0"/>
          </a:p>
        </p:txBody>
      </p:sp>
      <p:grpSp>
        <p:nvGrpSpPr>
          <p:cNvPr id="9" name="Groupe 8"/>
          <p:cNvGrpSpPr/>
          <p:nvPr/>
        </p:nvGrpSpPr>
        <p:grpSpPr>
          <a:xfrm>
            <a:off x="709292" y="2491062"/>
            <a:ext cx="5102134" cy="3034464"/>
            <a:chOff x="6382502" y="2028275"/>
            <a:chExt cx="5102134" cy="3034464"/>
          </a:xfrm>
        </p:grpSpPr>
        <p:pic>
          <p:nvPicPr>
            <p:cNvPr id="6" name="Image 5"/>
            <p:cNvPicPr>
              <a:picLocks noChangeAspect="1"/>
            </p:cNvPicPr>
            <p:nvPr/>
          </p:nvPicPr>
          <p:blipFill>
            <a:blip r:embed="rId4"/>
            <a:stretch>
              <a:fillRect/>
            </a:stretch>
          </p:blipFill>
          <p:spPr>
            <a:xfrm>
              <a:off x="6382502" y="2028275"/>
              <a:ext cx="5102134" cy="3034464"/>
            </a:xfrm>
            <a:prstGeom prst="rect">
              <a:avLst/>
            </a:prstGeom>
          </p:spPr>
        </p:pic>
        <p:sp>
          <p:nvSpPr>
            <p:cNvPr id="18" name="ZoneTexte 17"/>
            <p:cNvSpPr txBox="1"/>
            <p:nvPr/>
          </p:nvSpPr>
          <p:spPr>
            <a:xfrm>
              <a:off x="9256542" y="2640045"/>
              <a:ext cx="378337" cy="1777209"/>
            </a:xfrm>
            <a:prstGeom prst="rect">
              <a:avLst/>
            </a:prstGeom>
            <a:solidFill>
              <a:schemeClr val="bg1"/>
            </a:solidFill>
          </p:spPr>
          <p:txBody>
            <a:bodyPr wrap="square" rtlCol="0">
              <a:spAutoFit/>
            </a:bodyPr>
            <a:lstStyle/>
            <a:p>
              <a:endParaRPr lang="fr-FR" b="1" dirty="0">
                <a:solidFill>
                  <a:srgbClr val="0070C0"/>
                </a:solidFill>
              </a:endParaRPr>
            </a:p>
          </p:txBody>
        </p:sp>
        <p:sp>
          <p:nvSpPr>
            <p:cNvPr id="19" name="ZoneTexte 18"/>
            <p:cNvSpPr txBox="1"/>
            <p:nvPr/>
          </p:nvSpPr>
          <p:spPr>
            <a:xfrm>
              <a:off x="9346607" y="4185998"/>
              <a:ext cx="288272" cy="369332"/>
            </a:xfrm>
            <a:prstGeom prst="rect">
              <a:avLst/>
            </a:prstGeom>
            <a:noFill/>
          </p:spPr>
          <p:txBody>
            <a:bodyPr wrap="square" rtlCol="0">
              <a:spAutoFit/>
            </a:bodyPr>
            <a:lstStyle/>
            <a:p>
              <a:r>
                <a:rPr lang="fr-FR" b="1" dirty="0" smtClean="0">
                  <a:solidFill>
                    <a:srgbClr val="0070C0"/>
                  </a:solidFill>
                </a:rPr>
                <a:t>5</a:t>
              </a:r>
              <a:endParaRPr lang="fr-FR" b="1" dirty="0">
                <a:solidFill>
                  <a:srgbClr val="0070C0"/>
                </a:solidFill>
              </a:endParaRPr>
            </a:p>
          </p:txBody>
        </p:sp>
        <p:sp>
          <p:nvSpPr>
            <p:cNvPr id="20" name="ZoneTexte 19"/>
            <p:cNvSpPr txBox="1"/>
            <p:nvPr/>
          </p:nvSpPr>
          <p:spPr>
            <a:xfrm>
              <a:off x="9346607" y="3766169"/>
              <a:ext cx="288272" cy="369332"/>
            </a:xfrm>
            <a:prstGeom prst="rect">
              <a:avLst/>
            </a:prstGeom>
            <a:noFill/>
          </p:spPr>
          <p:txBody>
            <a:bodyPr wrap="square" rtlCol="0">
              <a:spAutoFit/>
            </a:bodyPr>
            <a:lstStyle/>
            <a:p>
              <a:r>
                <a:rPr lang="fr-FR" b="1" dirty="0" smtClean="0">
                  <a:solidFill>
                    <a:srgbClr val="0070C0"/>
                  </a:solidFill>
                </a:rPr>
                <a:t>3</a:t>
              </a:r>
              <a:endParaRPr lang="fr-FR" b="1" dirty="0">
                <a:solidFill>
                  <a:srgbClr val="0070C0"/>
                </a:solidFill>
              </a:endParaRPr>
            </a:p>
          </p:txBody>
        </p:sp>
        <p:sp>
          <p:nvSpPr>
            <p:cNvPr id="21" name="ZoneTexte 20"/>
            <p:cNvSpPr txBox="1"/>
            <p:nvPr/>
          </p:nvSpPr>
          <p:spPr>
            <a:xfrm>
              <a:off x="9346607" y="3979226"/>
              <a:ext cx="288272" cy="369332"/>
            </a:xfrm>
            <a:prstGeom prst="rect">
              <a:avLst/>
            </a:prstGeom>
            <a:noFill/>
          </p:spPr>
          <p:txBody>
            <a:bodyPr wrap="square" rtlCol="0">
              <a:spAutoFit/>
            </a:bodyPr>
            <a:lstStyle/>
            <a:p>
              <a:r>
                <a:rPr lang="fr-FR" b="1" dirty="0">
                  <a:solidFill>
                    <a:srgbClr val="0070C0"/>
                  </a:solidFill>
                </a:rPr>
                <a:t>4</a:t>
              </a:r>
            </a:p>
          </p:txBody>
        </p:sp>
        <p:sp>
          <p:nvSpPr>
            <p:cNvPr id="22" name="ZoneTexte 21"/>
            <p:cNvSpPr txBox="1"/>
            <p:nvPr/>
          </p:nvSpPr>
          <p:spPr>
            <a:xfrm>
              <a:off x="9359184" y="3555266"/>
              <a:ext cx="288272" cy="369332"/>
            </a:xfrm>
            <a:prstGeom prst="rect">
              <a:avLst/>
            </a:prstGeom>
            <a:noFill/>
          </p:spPr>
          <p:txBody>
            <a:bodyPr wrap="square" rtlCol="0">
              <a:spAutoFit/>
            </a:bodyPr>
            <a:lstStyle/>
            <a:p>
              <a:r>
                <a:rPr lang="fr-FR" b="1" dirty="0">
                  <a:solidFill>
                    <a:srgbClr val="0070C0"/>
                  </a:solidFill>
                </a:rPr>
                <a:t>2</a:t>
              </a:r>
            </a:p>
          </p:txBody>
        </p:sp>
        <p:sp>
          <p:nvSpPr>
            <p:cNvPr id="27" name="ZoneTexte 26"/>
            <p:cNvSpPr txBox="1"/>
            <p:nvPr/>
          </p:nvSpPr>
          <p:spPr>
            <a:xfrm>
              <a:off x="9274323" y="2711792"/>
              <a:ext cx="432837" cy="369332"/>
            </a:xfrm>
            <a:prstGeom prst="rect">
              <a:avLst/>
            </a:prstGeom>
            <a:noFill/>
          </p:spPr>
          <p:txBody>
            <a:bodyPr wrap="square" rtlCol="0">
              <a:spAutoFit/>
            </a:bodyPr>
            <a:lstStyle/>
            <a:p>
              <a:r>
                <a:rPr lang="fr-FR" b="1" dirty="0" smtClean="0">
                  <a:solidFill>
                    <a:srgbClr val="0070C0"/>
                  </a:solidFill>
                </a:rPr>
                <a:t>12</a:t>
              </a:r>
              <a:endParaRPr lang="fr-FR" b="1" dirty="0">
                <a:solidFill>
                  <a:srgbClr val="0070C0"/>
                </a:solidFill>
              </a:endParaRPr>
            </a:p>
          </p:txBody>
        </p:sp>
        <p:sp>
          <p:nvSpPr>
            <p:cNvPr id="28" name="ZoneTexte 27"/>
            <p:cNvSpPr txBox="1"/>
            <p:nvPr/>
          </p:nvSpPr>
          <p:spPr>
            <a:xfrm>
              <a:off x="9346607" y="3350453"/>
              <a:ext cx="280437" cy="369332"/>
            </a:xfrm>
            <a:prstGeom prst="rect">
              <a:avLst/>
            </a:prstGeom>
            <a:noFill/>
          </p:spPr>
          <p:txBody>
            <a:bodyPr wrap="square" rtlCol="0">
              <a:spAutoFit/>
            </a:bodyPr>
            <a:lstStyle/>
            <a:p>
              <a:r>
                <a:rPr lang="fr-FR" b="1" dirty="0">
                  <a:solidFill>
                    <a:srgbClr val="0070C0"/>
                  </a:solidFill>
                </a:rPr>
                <a:t>9</a:t>
              </a:r>
            </a:p>
          </p:txBody>
        </p:sp>
        <p:sp>
          <p:nvSpPr>
            <p:cNvPr id="29" name="ZoneTexte 28"/>
            <p:cNvSpPr txBox="1"/>
            <p:nvPr/>
          </p:nvSpPr>
          <p:spPr>
            <a:xfrm>
              <a:off x="9274324" y="2936273"/>
              <a:ext cx="432837" cy="369332"/>
            </a:xfrm>
            <a:prstGeom prst="rect">
              <a:avLst/>
            </a:prstGeom>
            <a:noFill/>
          </p:spPr>
          <p:txBody>
            <a:bodyPr wrap="square" rtlCol="0">
              <a:spAutoFit/>
            </a:bodyPr>
            <a:lstStyle/>
            <a:p>
              <a:r>
                <a:rPr lang="fr-FR" b="1" dirty="0" smtClean="0">
                  <a:solidFill>
                    <a:srgbClr val="0070C0"/>
                  </a:solidFill>
                </a:rPr>
                <a:t>11</a:t>
              </a:r>
              <a:endParaRPr lang="fr-FR" b="1" dirty="0">
                <a:solidFill>
                  <a:srgbClr val="0070C0"/>
                </a:solidFill>
              </a:endParaRPr>
            </a:p>
          </p:txBody>
        </p:sp>
        <p:sp>
          <p:nvSpPr>
            <p:cNvPr id="30" name="ZoneTexte 29"/>
            <p:cNvSpPr txBox="1"/>
            <p:nvPr/>
          </p:nvSpPr>
          <p:spPr>
            <a:xfrm>
              <a:off x="9274322" y="3148116"/>
              <a:ext cx="432837" cy="369332"/>
            </a:xfrm>
            <a:prstGeom prst="rect">
              <a:avLst/>
            </a:prstGeom>
            <a:noFill/>
          </p:spPr>
          <p:txBody>
            <a:bodyPr wrap="square" rtlCol="0">
              <a:spAutoFit/>
            </a:bodyPr>
            <a:lstStyle/>
            <a:p>
              <a:r>
                <a:rPr lang="fr-FR" b="1" dirty="0" smtClean="0">
                  <a:solidFill>
                    <a:srgbClr val="0070C0"/>
                  </a:solidFill>
                </a:rPr>
                <a:t>10</a:t>
              </a:r>
              <a:endParaRPr lang="fr-FR" b="1" dirty="0">
                <a:solidFill>
                  <a:srgbClr val="0070C0"/>
                </a:solidFill>
              </a:endParaRPr>
            </a:p>
          </p:txBody>
        </p:sp>
        <p:cxnSp>
          <p:nvCxnSpPr>
            <p:cNvPr id="8" name="Connecteur droit 7"/>
            <p:cNvCxnSpPr/>
            <p:nvPr/>
          </p:nvCxnSpPr>
          <p:spPr>
            <a:xfrm flipH="1">
              <a:off x="6541477" y="2504049"/>
              <a:ext cx="168812" cy="207743"/>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flipH="1">
              <a:off x="6975232" y="2473565"/>
              <a:ext cx="168812" cy="20774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H="1">
              <a:off x="7352712" y="2443081"/>
              <a:ext cx="168812" cy="207743"/>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H="1">
              <a:off x="7730197" y="2426665"/>
              <a:ext cx="168812" cy="20774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34" name="IMG_4239">
            <a:hlinkClick r:id="" action="ppaction://media"/>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6230607" y="2559934"/>
            <a:ext cx="5183188" cy="2916238"/>
          </a:xfrm>
        </p:spPr>
      </p:pic>
      <p:sp>
        <p:nvSpPr>
          <p:cNvPr id="2" name="ZoneTexte 1"/>
          <p:cNvSpPr txBox="1"/>
          <p:nvPr/>
        </p:nvSpPr>
        <p:spPr>
          <a:xfrm>
            <a:off x="7408797" y="5645842"/>
            <a:ext cx="3151632" cy="646331"/>
          </a:xfrm>
          <a:prstGeom prst="rect">
            <a:avLst/>
          </a:prstGeom>
          <a:noFill/>
        </p:spPr>
        <p:txBody>
          <a:bodyPr wrap="none" rtlCol="0">
            <a:spAutoFit/>
          </a:bodyPr>
          <a:lstStyle/>
          <a:p>
            <a:r>
              <a:rPr lang="fr-FR" b="1" dirty="0" smtClean="0">
                <a:solidFill>
                  <a:srgbClr val="00B0F0"/>
                </a:solidFill>
              </a:rPr>
              <a:t>Maquette pédagogique PB200 </a:t>
            </a:r>
          </a:p>
          <a:p>
            <a:r>
              <a:rPr lang="fr-FR" b="1" dirty="0" smtClean="0">
                <a:solidFill>
                  <a:srgbClr val="00B0F0"/>
                </a:solidFill>
              </a:rPr>
              <a:t>PIERRON – Catalogue mai 2019</a:t>
            </a:r>
            <a:endParaRPr lang="fr-FR" b="1" dirty="0">
              <a:solidFill>
                <a:srgbClr val="00B0F0"/>
              </a:solidFill>
            </a:endParaRPr>
          </a:p>
        </p:txBody>
      </p:sp>
      <p:sp>
        <p:nvSpPr>
          <p:cNvPr id="4" name="ZoneTexte 3"/>
          <p:cNvSpPr txBox="1"/>
          <p:nvPr/>
        </p:nvSpPr>
        <p:spPr>
          <a:xfrm>
            <a:off x="2786748" y="4041245"/>
            <a:ext cx="934936" cy="646331"/>
          </a:xfrm>
          <a:prstGeom prst="rect">
            <a:avLst/>
          </a:prstGeom>
          <a:noFill/>
        </p:spPr>
        <p:txBody>
          <a:bodyPr wrap="none" rtlCol="0">
            <a:spAutoFit/>
          </a:bodyPr>
          <a:lstStyle/>
          <a:p>
            <a:pPr algn="ctr"/>
            <a:r>
              <a:rPr lang="fr-FR" dirty="0" smtClean="0"/>
              <a:t>Arduino</a:t>
            </a:r>
          </a:p>
          <a:p>
            <a:pPr algn="ctr"/>
            <a:r>
              <a:rPr lang="fr-FR" dirty="0" smtClean="0"/>
              <a:t>Nano</a:t>
            </a:r>
          </a:p>
        </p:txBody>
      </p:sp>
      <p:sp>
        <p:nvSpPr>
          <p:cNvPr id="5" name="Rectangle 4"/>
          <p:cNvSpPr/>
          <p:nvPr/>
        </p:nvSpPr>
        <p:spPr>
          <a:xfrm>
            <a:off x="2598821" y="3040223"/>
            <a:ext cx="1375425" cy="2133356"/>
          </a:xfrm>
          <a:prstGeom prst="rect">
            <a:avLst/>
          </a:prstGeom>
          <a:solidFill>
            <a:schemeClr val="accent5">
              <a:lumMod val="20000"/>
              <a:lumOff val="8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668023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4"/>
                                        </p:tgtEl>
                                      </p:cBhvr>
                                    </p:cmd>
                                  </p:childTnLst>
                                </p:cTn>
                              </p:par>
                            </p:childTnLst>
                          </p:cTn>
                        </p:par>
                      </p:childTnLst>
                    </p:cTn>
                  </p:par>
                </p:childTnLst>
              </p:cTn>
              <p:nextCondLst>
                <p:cond evt="onClick" delay="0">
                  <p:tgtEl>
                    <p:spTgt spid="34"/>
                  </p:tgtEl>
                </p:cond>
              </p:nextCondLst>
            </p:seq>
            <p:video>
              <p:cMediaNode vol="80000">
                <p:cTn id="7" fill="hold" display="0">
                  <p:stCondLst>
                    <p:cond delay="indefinite"/>
                  </p:stCondLst>
                </p:cTn>
                <p:tgtEl>
                  <p:spTgt spid="34"/>
                </p:tgtEl>
              </p:cMediaNode>
            </p:vide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22</Words>
  <Application>Microsoft Office PowerPoint</Application>
  <PresentationFormat>Grand écran</PresentationFormat>
  <Paragraphs>15</Paragraphs>
  <Slides>1</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Calibri</vt:lpstr>
      <vt:lpstr>Calibri Light</vt:lpstr>
      <vt:lpstr>Thème Office</vt:lpstr>
      <vt:lpstr>Défi 9 :    Lorsque j’appuie sur le bouton poussoir vert, j’entends la sirène de la gendarmerie et la DEL bleue clignote.  Lorsque j’appuie sur le bouton poussoir bleu, j’entends la sirène de la Police et la DEL bleue clignote. Lorsque j’appuie sur le bouton poussoir rouge, j’entends la sirène des pompiers et la DEL rouge clignote. Lorsque j’appuie sur le bouton poussoir jaune, j’entends la sirène de l’ambulance et les DEL rouge et jaune clignotent. Lorsque j’appuie sur le bouton poussoir relié à la broche 8, je vois un chenillard sur les 5 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Défi_8  Sirène des pompiers</dc:title>
  <dc:creator>Patrice Buffet</dc:creator>
  <cp:lastModifiedBy>Patrice Buffet</cp:lastModifiedBy>
  <cp:revision>17</cp:revision>
  <dcterms:created xsi:type="dcterms:W3CDTF">2019-03-29T20:37:24Z</dcterms:created>
  <dcterms:modified xsi:type="dcterms:W3CDTF">2019-03-30T00:41:28Z</dcterms:modified>
</cp:coreProperties>
</file>